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92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F902DBDC-2EBD-4FD6-A354-81C1CC0BAAF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001D6B7-A861-4207-8DE4-0BC67FB7954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916627-5925-495A-885E-B505A4B5BE54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CDB9470-A0FF-4E41-B1B3-EB9ACF242FC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5029614-94B3-4EF6-957D-79CB682E63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399C5-0DE5-4C3A-8968-D068EEE4891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39413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1872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4380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348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1804B5-3CFA-4650-B664-A026F6E3A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65" y="0"/>
            <a:ext cx="11538408" cy="7541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137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078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791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1874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4146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235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9439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4260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365" y="0"/>
            <a:ext cx="11538408" cy="7541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365" y="907411"/>
            <a:ext cx="11538408" cy="530485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55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FFC5E80-B297-494B-95E0-E4A094005E89}" type="datetimeFigureOut">
              <a:rPr lang="fr-FR" smtClean="0"/>
              <a:t>29/10/2018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77879" y="6459785"/>
            <a:ext cx="76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0913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>
            <a:off x="339365" y="782426"/>
            <a:ext cx="11523573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06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70000"/>
        <a:buFont typeface="Wingdings" panose="05000000000000000000" pitchFamily="2" charset="2"/>
        <a:buChar char="q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2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3.jpeg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techno-flash.com/animations/lesponts/les_ponts.htmlh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0DEC18-947D-417B-9BB2-C15BE74830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242" y="1573618"/>
            <a:ext cx="11515060" cy="2751493"/>
          </a:xfrm>
        </p:spPr>
        <p:txBody>
          <a:bodyPr anchor="ctr">
            <a:noAutofit/>
          </a:bodyPr>
          <a:lstStyle/>
          <a:p>
            <a:pPr algn="r"/>
            <a:r>
              <a:rPr lang="fr-FR" sz="4400" b="1" cap="small" dirty="0"/>
              <a:t>Pourquoi une construction treillis permet-elle de franchir un obstacle sans danger ?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3D51974-CE64-4346-A8C3-5D4C70780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013" y="4876800"/>
            <a:ext cx="11515060" cy="721820"/>
          </a:xfrm>
        </p:spPr>
        <p:txBody>
          <a:bodyPr anchor="ctr"/>
          <a:lstStyle/>
          <a:p>
            <a:pPr algn="ctr"/>
            <a:r>
              <a:rPr lang="fr-FR" dirty="0"/>
              <a:t>Rendre une construction stable et robuste</a:t>
            </a:r>
          </a:p>
        </p:txBody>
      </p:sp>
      <p:pic>
        <p:nvPicPr>
          <p:cNvPr id="1026" name="Picture 2" descr="https://img1.pleinevie.fr/var/pleinevie/storage/images/1/7/0/170255/les-tarifs-tour-eiffel-explosent-1er-novembre-2017_width1024.jpg">
            <a:extLst>
              <a:ext uri="{FF2B5EF4-FFF2-40B4-BE49-F238E27FC236}">
                <a16:creationId xmlns:a16="http://schemas.microsoft.com/office/drawing/2014/main" id="{C8CE024F-00E3-4A44-8044-DC8C1B24F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55333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voyages.michelin.fr/sites/default/files/styles/poi_slideshow_big/public/images/travel_guide/NX-13310.jpg?itok=0eYS_91j">
            <a:extLst>
              <a:ext uri="{FF2B5EF4-FFF2-40B4-BE49-F238E27FC236}">
                <a16:creationId xmlns:a16="http://schemas.microsoft.com/office/drawing/2014/main" id="{198DB6D1-2C57-48B7-823E-B10BE6801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663" y="0"/>
            <a:ext cx="2165414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upload.wikimedia.org/wikipedia/commons/0/01/Pont_en_Treillis_de_Frynaudour.JPG">
            <a:extLst>
              <a:ext uri="{FF2B5EF4-FFF2-40B4-BE49-F238E27FC236}">
                <a16:creationId xmlns:a16="http://schemas.microsoft.com/office/drawing/2014/main" id="{B6F5A5F9-2722-438B-81DD-75E4505F0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5407" y="0"/>
            <a:ext cx="256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footage.framepool.com/shotimg/qf/131059791-haute-tension-pylone-electrique-fil-electrique-alimentation-electrique.jpg">
            <a:extLst>
              <a:ext uri="{FF2B5EF4-FFF2-40B4-BE49-F238E27FC236}">
                <a16:creationId xmlns:a16="http://schemas.microsoft.com/office/drawing/2014/main" id="{DDA2E83B-5E07-4D55-9BB1-D16040527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2001" y="0"/>
            <a:ext cx="2559999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www.merveilles-du-monde.com/Statue-de-la-Liberte/images/Construction/Structure-de-la-statue-de-la-liberte.jpg">
            <a:extLst>
              <a:ext uri="{FF2B5EF4-FFF2-40B4-BE49-F238E27FC236}">
                <a16:creationId xmlns:a16="http://schemas.microsoft.com/office/drawing/2014/main" id="{CB8BA6D9-AADE-4766-AE40-0F195B9FD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737" y="0"/>
            <a:ext cx="1048667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1.bp.blogspot.com/-S44FZNcQNvE/VgvBCM7FLQI/AAAAAAAAfKA/v8tLjIENMEM/s1600/WP_20150920_16_56_41_Pro.jpg">
            <a:extLst>
              <a:ext uri="{FF2B5EF4-FFF2-40B4-BE49-F238E27FC236}">
                <a16:creationId xmlns:a16="http://schemas.microsoft.com/office/drawing/2014/main" id="{1E30F146-A753-4E72-B570-438DCFD666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734" y="-1"/>
            <a:ext cx="2565936" cy="143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7412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F1B6B9-D571-43B3-A28F-0C8ACA59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65" y="0"/>
            <a:ext cx="11538408" cy="754144"/>
          </a:xfrm>
        </p:spPr>
        <p:txBody>
          <a:bodyPr/>
          <a:lstStyle/>
          <a:p>
            <a:r>
              <a:rPr lang="fr-FR" dirty="0"/>
              <a:t>1. Situation problème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D0C6B8-410F-4811-97BF-2448237C20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365" y="907411"/>
            <a:ext cx="11538408" cy="931773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 Quels types de ponts peut-on rencontrer pour franchir un obstacle ? </a:t>
            </a:r>
          </a:p>
          <a:p>
            <a:r>
              <a:rPr lang="fr-FR" dirty="0"/>
              <a:t> Quels peuvent être les critères de choix pour franchir un obstacle ?</a:t>
            </a:r>
          </a:p>
          <a:p>
            <a:endParaRPr lang="fr-FR" dirty="0"/>
          </a:p>
        </p:txBody>
      </p:sp>
      <p:pic>
        <p:nvPicPr>
          <p:cNvPr id="2050" name="Picture 2" descr="RÃ©sultat de recherche d'images pour &quot;ponts suspendus&quot;">
            <a:extLst>
              <a:ext uri="{FF2B5EF4-FFF2-40B4-BE49-F238E27FC236}">
                <a16:creationId xmlns:a16="http://schemas.microsoft.com/office/drawing/2014/main" id="{641D1D07-D115-4240-BDC1-2488FB670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66" y="1839184"/>
            <a:ext cx="2286375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sites.google.com/site/lespontsahaubans/_/rsrc/1264102873881/home/viaduc_de-millau.jpg?height=266&amp;width=400">
            <a:extLst>
              <a:ext uri="{FF2B5EF4-FFF2-40B4-BE49-F238E27FC236}">
                <a16:creationId xmlns:a16="http://schemas.microsoft.com/office/drawing/2014/main" id="{C5CEF87B-FB72-444D-8933-8C1BEF1BF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470" y="1839184"/>
            <a:ext cx="2693233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Ã©sultat de recherche d'images pour &quot;pont bÃ©ton&quot;">
            <a:extLst>
              <a:ext uri="{FF2B5EF4-FFF2-40B4-BE49-F238E27FC236}">
                <a16:creationId xmlns:a16="http://schemas.microsoft.com/office/drawing/2014/main" id="{4F2294FB-2CF0-47CE-BC60-8CDBE1CBD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0431" y="1839184"/>
            <a:ext cx="3432203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s://voyages.michelin.fr/sites/default/files/styles/poi_slideshow_big/public/images/travel_guide/NX-13310.jpg?itok=0eYS_91j">
            <a:extLst>
              <a:ext uri="{FF2B5EF4-FFF2-40B4-BE49-F238E27FC236}">
                <a16:creationId xmlns:a16="http://schemas.microsoft.com/office/drawing/2014/main" id="{8D00D9B2-230B-4742-8B88-9D7B6B11E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64" y="3738831"/>
            <a:ext cx="2706768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Ã©sultat de recherche d'images pour &quot;pont de pierre&quot;">
            <a:extLst>
              <a:ext uri="{FF2B5EF4-FFF2-40B4-BE49-F238E27FC236}">
                <a16:creationId xmlns:a16="http://schemas.microsoft.com/office/drawing/2014/main" id="{2CC36E02-72CC-47D9-BBE4-9BD0D46A3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9385" y="3738831"/>
            <a:ext cx="3599998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RÃ©sultat de recherche d'images pour &quot;pont de bois&quot;">
            <a:extLst>
              <a:ext uri="{FF2B5EF4-FFF2-40B4-BE49-F238E27FC236}">
                <a16:creationId xmlns:a16="http://schemas.microsoft.com/office/drawing/2014/main" id="{3540F9AA-284C-44EC-B6D0-79B915D56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2635" y="3738831"/>
            <a:ext cx="32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EDECB89F-45A4-42B6-82CA-C721AF447414}"/>
              </a:ext>
            </a:extLst>
          </p:cNvPr>
          <p:cNvSpPr txBox="1">
            <a:spLocks/>
          </p:cNvSpPr>
          <p:nvPr/>
        </p:nvSpPr>
        <p:spPr>
          <a:xfrm>
            <a:off x="4661452" y="5542589"/>
            <a:ext cx="7191182" cy="93177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q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/>
              </a:buClr>
              <a:buFont typeface="Wingdings" panose="05000000000000000000" pitchFamily="2" charset="2"/>
              <a:buChar char=""/>
            </a:pPr>
            <a:r>
              <a:rPr lang="fr-FR" b="1" dirty="0"/>
              <a:t> On s’intéresse ici aux ponts métalliques et à leur structure. </a:t>
            </a:r>
          </a:p>
          <a:p>
            <a:pPr>
              <a:buClr>
                <a:schemeClr val="accent2"/>
              </a:buClr>
              <a:buFont typeface="Wingdings" panose="05000000000000000000" pitchFamily="2" charset="2"/>
              <a:buChar char=""/>
            </a:pPr>
            <a:r>
              <a:rPr lang="fr-FR" b="1" dirty="0"/>
              <a:t> Quelle forme utilise-t-on dans les ponts à structure métallique ?</a:t>
            </a:r>
          </a:p>
        </p:txBody>
      </p:sp>
    </p:spTree>
    <p:extLst>
      <p:ext uri="{BB962C8B-B14F-4D97-AF65-F5344CB8AC3E}">
        <p14:creationId xmlns:p14="http://schemas.microsoft.com/office/powerpoint/2010/main" val="1096340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0F4069-68DF-4C46-A6AE-0040E4855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65" y="0"/>
            <a:ext cx="11538408" cy="754144"/>
          </a:xfrm>
        </p:spPr>
        <p:txBody>
          <a:bodyPr/>
          <a:lstStyle/>
          <a:p>
            <a:r>
              <a:rPr lang="fr-FR" dirty="0"/>
              <a:t>2. Appropriation du problème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4B1A33-0D42-4F82-8113-7C3323F65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 Activité 1 (15 minutes)</a:t>
            </a:r>
          </a:p>
          <a:p>
            <a:pPr lvl="1"/>
            <a:r>
              <a:rPr lang="fr-FR" dirty="0"/>
              <a:t>Faire un recensement des ponts métalliques (chercher des villes, pays, continents différents).</a:t>
            </a:r>
          </a:p>
          <a:p>
            <a:pPr lvl="2"/>
            <a:r>
              <a:rPr lang="fr-FR" dirty="0"/>
              <a:t>Donner la forme globale des ponts. </a:t>
            </a:r>
          </a:p>
          <a:p>
            <a:pPr lvl="2"/>
            <a:r>
              <a:rPr lang="fr-FR" dirty="0"/>
              <a:t>Esquisser l’allure de la structure. </a:t>
            </a:r>
          </a:p>
          <a:p>
            <a:pPr lvl="2"/>
            <a:endParaRPr lang="fr-FR" dirty="0"/>
          </a:p>
          <a:p>
            <a:pPr lvl="2"/>
            <a:endParaRPr lang="fr-FR" dirty="0"/>
          </a:p>
          <a:p>
            <a:r>
              <a:rPr lang="fr-FR" dirty="0"/>
              <a:t> Synthèse</a:t>
            </a:r>
          </a:p>
          <a:p>
            <a:pPr lvl="1"/>
            <a:r>
              <a:rPr lang="fr-FR" dirty="0">
                <a:hlinkClick r:id="rId2"/>
              </a:rPr>
              <a:t>http://techno-flash.com/animations/lesponts/les_ponts.htmlh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53221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71C0721-CD32-45CC-84CE-0241014FB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 Quelle structure semble être privilégiée pour réaliser la structure des ponts métalliques ? Quelle est la forme élémentaire la plus couramment utilisée ?</a:t>
            </a:r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1E18B671-F476-4D45-AFAE-6D364C682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 Formulation d’hypothèses</a:t>
            </a:r>
          </a:p>
        </p:txBody>
      </p:sp>
    </p:spTree>
    <p:extLst>
      <p:ext uri="{BB962C8B-B14F-4D97-AF65-F5344CB8AC3E}">
        <p14:creationId xmlns:p14="http://schemas.microsoft.com/office/powerpoint/2010/main" val="1008566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16D753D8-7B84-4BBC-92A9-528932AD5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 Activité 2 : Comment passer d’une structure déformable à une structure indéformable ?</a:t>
            </a:r>
          </a:p>
          <a:p>
            <a:r>
              <a:rPr lang="fr-FR" dirty="0"/>
              <a:t> Réaliser les assemblages suivants. Que constatez-vous ?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 Comment rendre ces structures rigides ?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C56D689A-6954-4E65-8160-A76A890AA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4. Investigation et/ou résolution du problème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01CF916-3513-4B2C-8792-BD8FE8329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414" y="2513209"/>
            <a:ext cx="8250301" cy="15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919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660A6917-1475-4C98-9CDC-63884C821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fr-FR" dirty="0"/>
              <a:t> Échanges</a:t>
            </a:r>
          </a:p>
          <a:p>
            <a:pPr algn="just"/>
            <a:endParaRPr lang="fr-FR" dirty="0"/>
          </a:p>
          <a:p>
            <a:pPr algn="just"/>
            <a:endParaRPr lang="fr-FR" dirty="0"/>
          </a:p>
          <a:p>
            <a:pPr algn="just"/>
            <a:endParaRPr lang="fr-FR" dirty="0"/>
          </a:p>
          <a:p>
            <a:pPr algn="just"/>
            <a:r>
              <a:rPr lang="fr-FR" dirty="0"/>
              <a:t> Synthèse :	Un treillis est un assemblage de barres formant des triangles. La liaison entre plusieurs barre est appelé un nœud. L’utilisation de triangles rend la structure rigide. </a:t>
            </a:r>
          </a:p>
          <a:p>
            <a:pPr algn="just"/>
            <a:endParaRPr lang="fr-FR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69C3D62B-7AF7-4B6C-9212-A21EB56E6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5. Échange argumenté des propositions</a:t>
            </a:r>
          </a:p>
        </p:txBody>
      </p:sp>
    </p:spTree>
    <p:extLst>
      <p:ext uri="{BB962C8B-B14F-4D97-AF65-F5344CB8AC3E}">
        <p14:creationId xmlns:p14="http://schemas.microsoft.com/office/powerpoint/2010/main" val="2957146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260583BF-C1CD-45C4-B760-DDE1C2BFE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 Comment réaliser une poutre rigide et légère ?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A403A19C-4EB0-41EA-AB71-A61C11C1E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6. Structuration des connaissances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5388916-1010-4452-883E-49EAB7753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855" y="1897800"/>
            <a:ext cx="8133750" cy="196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75513"/>
      </p:ext>
    </p:extLst>
  </p:cSld>
  <p:clrMapOvr>
    <a:masterClrMapping/>
  </p:clrMapOvr>
</p:sld>
</file>

<file path=ppt/theme/theme1.xml><?xml version="1.0" encoding="utf-8"?>
<a:theme xmlns:a="http://schemas.openxmlformats.org/drawingml/2006/main" name="Rétrospective">
  <a:themeElements>
    <a:clrScheme name="Rétrospectiv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346</TotalTime>
  <Words>220</Words>
  <Application>Microsoft Office PowerPoint</Application>
  <PresentationFormat>Grand écran</PresentationFormat>
  <Paragraphs>34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Wingdings</vt:lpstr>
      <vt:lpstr>Rétrospective</vt:lpstr>
      <vt:lpstr>Pourquoi une construction treillis permet-elle de franchir un obstacle sans danger ?</vt:lpstr>
      <vt:lpstr>1. Situation problème</vt:lpstr>
      <vt:lpstr>2. Appropriation du problème</vt:lpstr>
      <vt:lpstr>3. Formulation d’hypothèses</vt:lpstr>
      <vt:lpstr>4. Investigation et/ou résolution du problème</vt:lpstr>
      <vt:lpstr>5. Échange argumenté des propositions</vt:lpstr>
      <vt:lpstr>6. Structuration des connaissances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Xavier Pessoles</dc:creator>
  <cp:lastModifiedBy>Xavier Pessoles</cp:lastModifiedBy>
  <cp:revision>17</cp:revision>
  <dcterms:created xsi:type="dcterms:W3CDTF">2018-10-28T08:55:22Z</dcterms:created>
  <dcterms:modified xsi:type="dcterms:W3CDTF">2018-10-29T20:49:25Z</dcterms:modified>
</cp:coreProperties>
</file>

<file path=docProps/thumbnail.jpeg>
</file>